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notesMasterIdLst>
    <p:notesMasterId r:id="rId12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34F6F-3644-4D55-8E79-B65DA261377E}" type="datetimeFigureOut">
              <a:rPr lang="en-IN" smtClean="0"/>
              <a:t>30-09-2020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29DEBB-7514-4259-AAB3-93384CB482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0673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9DEBB-7514-4259-AAB3-93384CB482F3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8047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rgbClr val="262626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7CCAB977-9FF7-4A57-A37C-D96EF0C08AA7}" type="datetimeFigureOut">
              <a:rPr lang="en-IN" smtClean="0"/>
              <a:t>30-09-2020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73BB24A2-8949-4B52-A990-99F818EF82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5634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AB977-9FF7-4A57-A37C-D96EF0C08AA7}" type="datetimeFigureOut">
              <a:rPr lang="en-IN" smtClean="0"/>
              <a:t>30-09-2020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24A2-8949-4B52-A990-99F818EF82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8419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AB977-9FF7-4A57-A37C-D96EF0C08AA7}" type="datetimeFigureOut">
              <a:rPr lang="en-IN" smtClean="0"/>
              <a:t>30-09-2020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24A2-8949-4B52-A990-99F818EF82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4146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AB977-9FF7-4A57-A37C-D96EF0C08AA7}" type="datetimeFigureOut">
              <a:rPr lang="en-IN" smtClean="0"/>
              <a:t>30-09-2020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24A2-8949-4B52-A990-99F818EF82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616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AB977-9FF7-4A57-A37C-D96EF0C08AA7}" type="datetimeFigureOut">
              <a:rPr lang="en-IN" smtClean="0"/>
              <a:t>30-09-2020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24A2-8949-4B52-A990-99F818EF82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3451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AB977-9FF7-4A57-A37C-D96EF0C08AA7}" type="datetimeFigureOut">
              <a:rPr lang="en-IN" smtClean="0"/>
              <a:t>30-09-2020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24A2-8949-4B52-A990-99F818EF82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370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AB977-9FF7-4A57-A37C-D96EF0C08AA7}" type="datetimeFigureOut">
              <a:rPr lang="en-IN" smtClean="0"/>
              <a:t>30-09-2020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24A2-8949-4B52-A990-99F818EF82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5581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AB977-9FF7-4A57-A37C-D96EF0C08AA7}" type="datetimeFigureOut">
              <a:rPr lang="en-IN" smtClean="0"/>
              <a:t>30-09-2020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24A2-8949-4B52-A990-99F818EF82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3733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AB977-9FF7-4A57-A37C-D96EF0C08AA7}" type="datetimeFigureOut">
              <a:rPr lang="en-IN" smtClean="0"/>
              <a:t>30-09-2020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24A2-8949-4B52-A990-99F818EF82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5907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AB977-9FF7-4A57-A37C-D96EF0C08AA7}" type="datetimeFigureOut">
              <a:rPr lang="en-IN" smtClean="0"/>
              <a:t>30-09-2020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73BB24A2-8949-4B52-A990-99F818EF82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1346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7CCAB977-9FF7-4A57-A37C-D96EF0C08AA7}" type="datetimeFigureOut">
              <a:rPr lang="en-IN" smtClean="0"/>
              <a:t>30-09-2020</a:t>
            </a:fld>
            <a:endParaRPr lang="en-IN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73BB24A2-8949-4B52-A990-99F818EF82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6279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7CCAB977-9FF7-4A57-A37C-D96EF0C08AA7}" type="datetimeFigureOut">
              <a:rPr lang="en-IN" smtClean="0"/>
              <a:t>30-09-2020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73BB24A2-8949-4B52-A990-99F818EF82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4762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3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D4775-6C7A-4FF5-9850-B170E6CAE8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4547" y="402771"/>
            <a:ext cx="8825658" cy="3329581"/>
          </a:xfrm>
        </p:spPr>
        <p:txBody>
          <a:bodyPr>
            <a:normAutofit/>
          </a:bodyPr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Bilateral Z transform</a:t>
            </a:r>
            <a:b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 to DTFT</a:t>
            </a:r>
          </a:p>
        </p:txBody>
      </p:sp>
    </p:spTree>
    <p:extLst>
      <p:ext uri="{BB962C8B-B14F-4D97-AF65-F5344CB8AC3E}">
        <p14:creationId xmlns:p14="http://schemas.microsoft.com/office/powerpoint/2010/main" val="2285657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ECA069-2A9D-49AA-AD30-26F856A27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41" y="410547"/>
            <a:ext cx="6350065" cy="62664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D9156F-7D69-4EF5-9646-6B608FFB5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834" y="807389"/>
            <a:ext cx="5619166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44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9CEB7CA0-C0D0-4F6D-92BB-21A0A34BB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335930"/>
            <a:ext cx="8382000" cy="782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z-transform: </a:t>
            </a:r>
            <a:r>
              <a:rPr lang="en-US" altLang="zh-TW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polynomial representation of a sequence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8BDAAC-A4E0-4453-A2A7-F7F3E6E9CA0D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265308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Z-Transform</a:t>
            </a:r>
          </a:p>
        </p:txBody>
      </p:sp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EDA8CED4-A1D0-4CBF-A3C5-951BE69002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6820980"/>
              </p:ext>
            </p:extLst>
          </p:nvPr>
        </p:nvGraphicFramePr>
        <p:xfrm>
          <a:off x="4004324" y="1958618"/>
          <a:ext cx="3170917" cy="10406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8" name="Equation" r:id="rId4" imgW="1002960" imgH="419040" progId="Equation.DSMT4">
                  <p:embed/>
                </p:oleObj>
              </mc:Choice>
              <mc:Fallback>
                <p:oleObj name="Equation" r:id="rId4" imgW="1002960" imgH="419040" progId="Equation.DSMT4">
                  <p:embed/>
                  <p:pic>
                    <p:nvPicPr>
                      <p:cNvPr id="269317" name="Object 5">
                        <a:extLst>
                          <a:ext uri="{FF2B5EF4-FFF2-40B4-BE49-F238E27FC236}">
                            <a16:creationId xmlns:a16="http://schemas.microsoft.com/office/drawing/2014/main" id="{B6F994A3-760A-4BC5-9644-CD8AB3F800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4324" y="1958618"/>
                        <a:ext cx="3170917" cy="10406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>
            <a:extLst>
              <a:ext uri="{FF2B5EF4-FFF2-40B4-BE49-F238E27FC236}">
                <a16:creationId xmlns:a16="http://schemas.microsoft.com/office/drawing/2014/main" id="{50E6E093-A92E-4B9F-A69B-6B8BE6123B71}"/>
              </a:ext>
            </a:extLst>
          </p:cNvPr>
          <p:cNvSpPr txBox="1">
            <a:spLocks noChangeArrowheads="1"/>
          </p:cNvSpPr>
          <p:nvPr/>
        </p:nvSpPr>
        <p:spPr>
          <a:xfrm>
            <a:off x="356054" y="2869163"/>
            <a:ext cx="7296539" cy="3515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Bilateral vs. Unilateral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9501599-A8D4-4366-88B6-276CB7EE14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479571"/>
            <a:ext cx="8270033" cy="3042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Two sided or bilateral z-transform</a:t>
            </a: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Unilateral z-transform</a:t>
            </a:r>
          </a:p>
        </p:txBody>
      </p:sp>
      <p:graphicFrame>
        <p:nvGraphicFramePr>
          <p:cNvPr id="13" name="Object 6">
            <a:extLst>
              <a:ext uri="{FF2B5EF4-FFF2-40B4-BE49-F238E27FC236}">
                <a16:creationId xmlns:a16="http://schemas.microsoft.com/office/drawing/2014/main" id="{A2E5BCBD-E970-4476-9EFC-3917C358CB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627716"/>
              </p:ext>
            </p:extLst>
          </p:nvPr>
        </p:nvGraphicFramePr>
        <p:xfrm>
          <a:off x="5939097" y="3229493"/>
          <a:ext cx="2472288" cy="1073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" name="方程式" r:id="rId6" imgW="1002960" imgH="419040" progId="Equation.3">
                  <p:embed/>
                </p:oleObj>
              </mc:Choice>
              <mc:Fallback>
                <p:oleObj name="方程式" r:id="rId6" imgW="1002960" imgH="419040" progId="Equation.3">
                  <p:embed/>
                  <p:pic>
                    <p:nvPicPr>
                      <p:cNvPr id="5" name="Object 6">
                        <a:extLst>
                          <a:ext uri="{FF2B5EF4-FFF2-40B4-BE49-F238E27FC236}">
                            <a16:creationId xmlns:a16="http://schemas.microsoft.com/office/drawing/2014/main" id="{1A178D74-0248-40FC-8CD0-89E4275800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9097" y="3229493"/>
                        <a:ext cx="2472288" cy="10730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9">
            <a:extLst>
              <a:ext uri="{FF2B5EF4-FFF2-40B4-BE49-F238E27FC236}">
                <a16:creationId xmlns:a16="http://schemas.microsoft.com/office/drawing/2014/main" id="{C4905E93-2988-4295-89DB-25D07D0D95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2413584"/>
              </p:ext>
            </p:extLst>
          </p:nvPr>
        </p:nvGraphicFramePr>
        <p:xfrm>
          <a:off x="4279495" y="4748554"/>
          <a:ext cx="2620573" cy="11380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" name="方程式" r:id="rId8" imgW="965160" imgH="419040" progId="Equation.3">
                  <p:embed/>
                </p:oleObj>
              </mc:Choice>
              <mc:Fallback>
                <p:oleObj name="方程式" r:id="rId8" imgW="965160" imgH="419040" progId="Equation.3">
                  <p:embed/>
                  <p:pic>
                    <p:nvPicPr>
                      <p:cNvPr id="6" name="Object 9">
                        <a:extLst>
                          <a:ext uri="{FF2B5EF4-FFF2-40B4-BE49-F238E27FC236}">
                            <a16:creationId xmlns:a16="http://schemas.microsoft.com/office/drawing/2014/main" id="{80500989-892A-4A4B-98FC-7A237D45D4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9495" y="4748554"/>
                        <a:ext cx="2620573" cy="11380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4701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5D33A0E-185E-4677-87F1-AAFECA2D3C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1232532"/>
            <a:ext cx="11243389" cy="2799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5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If we replace the complex variable </a:t>
            </a:r>
            <a:r>
              <a:rPr lang="en-US" altLang="zh-TW" sz="25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z</a:t>
            </a:r>
            <a:r>
              <a:rPr lang="en-US" altLang="zh-TW" sz="25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in the z-transform by </a:t>
            </a:r>
            <a:r>
              <a:rPr lang="en-US" altLang="zh-TW" sz="2500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zh-TW" sz="2500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jw</a:t>
            </a:r>
            <a:r>
              <a:rPr lang="en-US" altLang="zh-TW" sz="25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 then the z-transform reduces to the Discrete Time Fourier transform (DTFT).</a:t>
            </a:r>
          </a:p>
          <a:p>
            <a:r>
              <a:rPr lang="en-US" altLang="zh-TW" sz="25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The DTFT is simply the z-transform when evaluating X(z) </a:t>
            </a:r>
            <a:r>
              <a:rPr lang="en-US" altLang="zh-TW" sz="2500" b="1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only on a unit circle </a:t>
            </a:r>
            <a:r>
              <a:rPr lang="en-US" altLang="zh-TW" sz="25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in the z-plane</a:t>
            </a:r>
            <a:r>
              <a:rPr lang="en-US" altLang="zh-TW" sz="25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.</a:t>
            </a:r>
          </a:p>
          <a:p>
            <a:r>
              <a:rPr lang="en-US" altLang="zh-TW" sz="25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From another point of view, we can express the complex variable </a:t>
            </a:r>
            <a:r>
              <a:rPr lang="en-US" altLang="zh-TW" sz="25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z</a:t>
            </a:r>
            <a:r>
              <a:rPr lang="en-US" altLang="zh-TW" sz="25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in the polar form as </a:t>
            </a:r>
            <a:r>
              <a:rPr lang="en-US" altLang="zh-TW" sz="25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z</a:t>
            </a:r>
            <a:r>
              <a:rPr lang="en-US" altLang="zh-TW" sz="25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=</a:t>
            </a:r>
            <a:r>
              <a:rPr lang="en-US" altLang="zh-TW" sz="25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TW" sz="2500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re</a:t>
            </a:r>
            <a:r>
              <a:rPr lang="en-US" altLang="zh-TW" sz="2500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jw</a:t>
            </a:r>
            <a:r>
              <a:rPr lang="en-US" altLang="zh-TW" sz="25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. With </a:t>
            </a:r>
            <a:r>
              <a:rPr lang="en-US" altLang="zh-TW" sz="25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z</a:t>
            </a:r>
            <a:r>
              <a:rPr lang="en-US" altLang="zh-TW" sz="25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expressed in this form, 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05F601C-A28B-4746-85FD-F3D6D6F79B0C}"/>
              </a:ext>
            </a:extLst>
          </p:cNvPr>
          <p:cNvSpPr txBox="1">
            <a:spLocks noChangeArrowheads="1"/>
          </p:cNvSpPr>
          <p:nvPr/>
        </p:nvSpPr>
        <p:spPr>
          <a:xfrm>
            <a:off x="457199" y="274638"/>
            <a:ext cx="11243389" cy="11529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 to the Discrete Time Fourier Transform (DTFT)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50F244E-46D5-413A-8755-4BE84495BD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2138363"/>
            <a:ext cx="8382000" cy="238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graphicFrame>
        <p:nvGraphicFramePr>
          <p:cNvPr id="5" name="Object 8">
            <a:extLst>
              <a:ext uri="{FF2B5EF4-FFF2-40B4-BE49-F238E27FC236}">
                <a16:creationId xmlns:a16="http://schemas.microsoft.com/office/drawing/2014/main" id="{F8CFCEFA-D6C2-48D8-9458-F8AD89D552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5432462"/>
              </p:ext>
            </p:extLst>
          </p:nvPr>
        </p:nvGraphicFramePr>
        <p:xfrm>
          <a:off x="2144197" y="3836663"/>
          <a:ext cx="7283450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8" name="方程式" r:id="rId3" imgW="2425680" imgH="419040" progId="Equation.3">
                  <p:embed/>
                </p:oleObj>
              </mc:Choice>
              <mc:Fallback>
                <p:oleObj name="方程式" r:id="rId3" imgW="2425680" imgH="419040" progId="Equation.3">
                  <p:embed/>
                  <p:pic>
                    <p:nvPicPr>
                      <p:cNvPr id="184328" name="Object 8">
                        <a:extLst>
                          <a:ext uri="{FF2B5EF4-FFF2-40B4-BE49-F238E27FC236}">
                            <a16:creationId xmlns:a16="http://schemas.microsoft.com/office/drawing/2014/main" id="{5C095093-6874-4879-80F8-244FB9597DE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4197" y="3836663"/>
                        <a:ext cx="7283450" cy="1257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A9CC8A8-AA9B-4461-8106-C8ACB19D5E1E}"/>
              </a:ext>
            </a:extLst>
          </p:cNvPr>
          <p:cNvSpPr txBox="1"/>
          <p:nvPr/>
        </p:nvSpPr>
        <p:spPr>
          <a:xfrm>
            <a:off x="474306" y="5236742"/>
            <a:ext cx="11243388" cy="12003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Thus the z-transform can be interpreted as the DTFT of the product of the original sequence </a:t>
            </a:r>
            <a:r>
              <a:rPr lang="en-US" altLang="zh-TW" sz="24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TW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lang="en-US" altLang="zh-TW" sz="24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TW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] and the exponential sequence </a:t>
            </a:r>
            <a:r>
              <a:rPr lang="en-US" altLang="zh-TW" sz="2400" i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lang="en-US" altLang="zh-TW" sz="2400" i="1" baseline="300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n</a:t>
            </a:r>
            <a:r>
              <a:rPr lang="en-US" altLang="zh-TW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.</a:t>
            </a:r>
          </a:p>
          <a:p>
            <a:r>
              <a:rPr lang="en-US" altLang="zh-TW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For </a:t>
            </a:r>
            <a:r>
              <a:rPr lang="en-US" altLang="zh-TW" sz="24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lang="en-US" altLang="zh-TW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=1, the z-transform reduces to the Fourier transform.</a:t>
            </a:r>
          </a:p>
        </p:txBody>
      </p:sp>
    </p:spTree>
    <p:extLst>
      <p:ext uri="{BB962C8B-B14F-4D97-AF65-F5344CB8AC3E}">
        <p14:creationId xmlns:p14="http://schemas.microsoft.com/office/powerpoint/2010/main" val="57532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8B541DD4-D2EF-410E-89A2-BDB18B2E40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2138363"/>
            <a:ext cx="8382000" cy="238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endParaRPr lang="en-US" altLang="en-US">
              <a:sym typeface="Symbol" panose="05050102010706020507" pitchFamily="18" charset="2"/>
            </a:endParaRP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7E59E638-2735-4D6D-B533-3CEAD8FCE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182008"/>
            <a:ext cx="3975100" cy="269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8">
            <a:extLst>
              <a:ext uri="{FF2B5EF4-FFF2-40B4-BE49-F238E27FC236}">
                <a16:creationId xmlns:a16="http://schemas.microsoft.com/office/drawing/2014/main" id="{367CF5FB-8DA0-4BB1-B430-72A7B1368B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4039575"/>
            <a:ext cx="458568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The unit circle in the complex </a:t>
            </a:r>
            <a:r>
              <a:rPr lang="en-US" altLang="zh-TW" sz="20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z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plane.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0CF8D6E1-9A88-4758-A961-C8D5A86CE290}"/>
              </a:ext>
            </a:extLst>
          </p:cNvPr>
          <p:cNvSpPr txBox="1">
            <a:spLocks noChangeArrowheads="1"/>
          </p:cNvSpPr>
          <p:nvPr/>
        </p:nvSpPr>
        <p:spPr>
          <a:xfrm>
            <a:off x="457199" y="274638"/>
            <a:ext cx="11243389" cy="11529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 to the Discrete Time Fourier Transform (DTFT)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CBF90-E460-476D-9BFC-393FF85C9181}"/>
              </a:ext>
            </a:extLst>
          </p:cNvPr>
          <p:cNvSpPr txBox="1"/>
          <p:nvPr/>
        </p:nvSpPr>
        <p:spPr>
          <a:xfrm>
            <a:off x="4785048" y="1182008"/>
            <a:ext cx="6915540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The z-transform evaluated on unit circle of z-plane results DTFT of the sequence.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E24C81-0FBA-4E42-B69B-730528300354}"/>
              </a:ext>
            </a:extLst>
          </p:cNvPr>
          <p:cNvSpPr txBox="1"/>
          <p:nvPr/>
        </p:nvSpPr>
        <p:spPr>
          <a:xfrm>
            <a:off x="4785048" y="2257972"/>
            <a:ext cx="6915540" cy="230832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lvl="1"/>
            <a:r>
              <a:rPr lang="en-US" altLang="zh-TW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Beginning at </a:t>
            </a:r>
            <a:r>
              <a:rPr lang="en-US" altLang="zh-TW" sz="24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z </a:t>
            </a:r>
            <a:r>
              <a:rPr lang="en-US" altLang="zh-TW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= 1 (i.e., </a:t>
            </a:r>
            <a:r>
              <a:rPr lang="en-US" altLang="zh-TW" sz="24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w </a:t>
            </a:r>
            <a:r>
              <a:rPr lang="en-US" altLang="zh-TW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= 0) through </a:t>
            </a:r>
            <a:r>
              <a:rPr lang="en-US" altLang="zh-TW" sz="24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z </a:t>
            </a:r>
            <a:r>
              <a:rPr lang="en-US" altLang="zh-TW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= </a:t>
            </a:r>
            <a:r>
              <a:rPr lang="en-US" altLang="zh-TW" sz="24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j</a:t>
            </a:r>
            <a:r>
              <a:rPr lang="en-US" altLang="zh-TW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(i.e., </a:t>
            </a:r>
            <a:r>
              <a:rPr lang="en-US" altLang="zh-TW" sz="24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w </a:t>
            </a:r>
            <a:r>
              <a:rPr lang="en-US" altLang="zh-TW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= /2) to </a:t>
            </a:r>
            <a:r>
              <a:rPr lang="en-US" altLang="zh-TW" sz="24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z </a:t>
            </a:r>
            <a:r>
              <a:rPr lang="en-US" altLang="zh-TW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= 1 (i.e., </a:t>
            </a:r>
            <a:r>
              <a:rPr lang="en-US" altLang="zh-TW" sz="24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w </a:t>
            </a:r>
            <a:r>
              <a:rPr lang="en-US" altLang="zh-TW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= ), we obtain the DTFT from 0 </a:t>
            </a:r>
            <a:r>
              <a:rPr lang="en-US" altLang="zh-TW" sz="24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w</a:t>
            </a:r>
            <a:r>
              <a:rPr lang="en-US" altLang="zh-TW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 .</a:t>
            </a:r>
          </a:p>
          <a:p>
            <a:pPr lvl="1"/>
            <a:r>
              <a:rPr lang="en-US" altLang="zh-TW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Continuing around the unit circle in the </a:t>
            </a:r>
            <a:r>
              <a:rPr lang="en-US" altLang="zh-TW" sz="24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z</a:t>
            </a:r>
            <a:r>
              <a:rPr lang="en-US" altLang="zh-TW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-plane corresponds to examining the DTFT from </a:t>
            </a:r>
            <a:r>
              <a:rPr lang="en-US" altLang="zh-TW" sz="24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w </a:t>
            </a:r>
            <a:r>
              <a:rPr lang="en-US" altLang="zh-TW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=  to </a:t>
            </a:r>
            <a:r>
              <a:rPr lang="en-US" altLang="zh-TW" sz="24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w </a:t>
            </a:r>
            <a:r>
              <a:rPr lang="en-US" altLang="zh-TW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= 2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E08CA6-D038-4251-A667-B909B656F70C}"/>
              </a:ext>
            </a:extLst>
          </p:cNvPr>
          <p:cNvSpPr txBox="1"/>
          <p:nvPr/>
        </p:nvSpPr>
        <p:spPr>
          <a:xfrm>
            <a:off x="315670" y="5020959"/>
            <a:ext cx="11384918" cy="12003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lvl="1" algn="just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Fourier transform is usually displayed on a linear frequency axis. Interpreting the DTFT as the z-transform on the unit circle in the z-plane corresponds conceptually to wrapping the linear frequency axis around the unit circle.</a:t>
            </a:r>
          </a:p>
        </p:txBody>
      </p:sp>
    </p:spTree>
    <p:extLst>
      <p:ext uri="{BB962C8B-B14F-4D97-AF65-F5344CB8AC3E}">
        <p14:creationId xmlns:p14="http://schemas.microsoft.com/office/powerpoint/2010/main" val="4056790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B72E23-C203-4C72-BB0B-713472691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84" y="127810"/>
            <a:ext cx="9561545" cy="15143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0089DF-C4F3-400A-A67B-C0BBCF70C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707502"/>
            <a:ext cx="11734800" cy="491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20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50AAD8-47C2-4563-B049-69DDB7628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27" y="0"/>
            <a:ext cx="119373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359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E7CED5-D950-4A74-899A-1D52FE1E7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784" y="220824"/>
            <a:ext cx="6962775" cy="15893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7E20D9-AA20-4918-9D59-B57CD5AB1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784" y="1810139"/>
            <a:ext cx="6962775" cy="504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66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9AAB50-BAB1-4EEB-8AB9-8760AF5F1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7" y="1"/>
            <a:ext cx="10439594" cy="25659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441F34-4505-4C07-9336-EC1042526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89" y="2695962"/>
            <a:ext cx="3890864" cy="40687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6EAD09-03C2-4877-A8B9-1951454FD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981" y="2866170"/>
            <a:ext cx="5634620" cy="372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956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E7992D-81DD-4D86-9FED-F16B3A2BE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587" y="0"/>
            <a:ext cx="7362825" cy="1752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E74F50-5627-4C5C-848C-A3F8F78FA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90" y="1893708"/>
            <a:ext cx="5371809" cy="49642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1813E8-0975-49ED-85F6-EAC07ABEB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939" y="2292886"/>
            <a:ext cx="5584955" cy="392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13147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0941A018-FB9B-4401-A32C-7E04526866E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148</TotalTime>
  <Words>300</Words>
  <Application>Microsoft Office PowerPoint</Application>
  <PresentationFormat>Widescreen</PresentationFormat>
  <Paragraphs>21</Paragraphs>
  <Slides>10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Metropolitan</vt:lpstr>
      <vt:lpstr>MathType 6.0 Equation</vt:lpstr>
      <vt:lpstr>Microsoft 方程式編輯器 3.0</vt:lpstr>
      <vt:lpstr>方程式</vt:lpstr>
      <vt:lpstr>Bilateral Z transform Relationship to DTFT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Bilateral Z transform Relationship to DTFT</dc:title>
  <dc:creator>Jaba</dc:creator>
  <cp:lastModifiedBy>Jaba</cp:lastModifiedBy>
  <cp:revision>17</cp:revision>
  <dcterms:created xsi:type="dcterms:W3CDTF">2020-09-30T15:19:57Z</dcterms:created>
  <dcterms:modified xsi:type="dcterms:W3CDTF">2020-09-30T17:48:49Z</dcterms:modified>
</cp:coreProperties>
</file>